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Montserra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Montserrat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7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cbe1afcc3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cbe1afc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6820fe5a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6820fe5a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6820fe5a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6820fe5a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at 5 minutes.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6820fe5a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96820fe5a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5-10 minutes of discussion.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6820fe5a3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6820fe5a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6820fe5a3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96820fe5a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at 5 minutes.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6820fe5a3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96820fe5a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5 minutes in pairs, and 5 minutes as a full group.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6820fe5a3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6820fe5a3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96820fe5a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96820fe5a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5  minutes of discussion in small groups, and 10 minutes in the full group.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cbfbd1d7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cbfbd1d7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cbe1afcc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cbe1afcc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e6c92e529_2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e6c92e529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6820fe5a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96820fe5a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at 5 minutes.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6820fe5a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6820fe5a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5 minutes of pair share, and 5 minutes of reflection.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96820fe5a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96820fe5a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6820fe5a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6820fe5a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at 5 minutes.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6820fe5a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96820fe5a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5-10 minutes of discussion.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rgbClr val="005F85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6" name="Google Shape;56;p14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8C8C8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005F8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5680600" y="0"/>
            <a:ext cx="34632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5"/>
          <p:cNvSpPr txBox="1"/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/>
          <p:nvPr/>
        </p:nvSpPr>
        <p:spPr>
          <a:xfrm>
            <a:off x="0" y="0"/>
            <a:ext cx="27678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165234" y="1146050"/>
            <a:ext cx="4809000" cy="32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▣"/>
              <a:defRPr sz="3000"/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Char char="□"/>
              <a:defRPr sz="3000"/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65" name="Google Shape;65;p16"/>
          <p:cNvSpPr txBox="1"/>
          <p:nvPr/>
        </p:nvSpPr>
        <p:spPr>
          <a:xfrm>
            <a:off x="801025" y="1254240"/>
            <a:ext cx="1957200" cy="65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400">
                <a:solidFill>
                  <a:srgbClr val="005F85"/>
                </a:solidFill>
              </a:rPr>
              <a:t>‘’</a:t>
            </a:r>
            <a:endParaRPr b="1" sz="9400">
              <a:solidFill>
                <a:srgbClr val="005F85"/>
              </a:solidFill>
            </a:endParaRPr>
          </a:p>
        </p:txBody>
      </p:sp>
      <p:sp>
        <p:nvSpPr>
          <p:cNvPr id="66" name="Google Shape;66;p16"/>
          <p:cNvSpPr/>
          <p:nvPr/>
        </p:nvSpPr>
        <p:spPr>
          <a:xfrm>
            <a:off x="1397399" y="1386075"/>
            <a:ext cx="772200" cy="579000"/>
          </a:xfrm>
          <a:prstGeom prst="rect">
            <a:avLst/>
          </a:prstGeom>
          <a:noFill/>
          <a:ln cap="flat" cmpd="sng" w="76200">
            <a:solidFill>
              <a:srgbClr val="005F85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1" name="Google Shape;71;p17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6912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2" type="body"/>
          </p:nvPr>
        </p:nvSpPr>
        <p:spPr>
          <a:xfrm>
            <a:off x="46855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8" name="Google Shape;78;p18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8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 1">
  <p:cSld name="TITLE_AND_TWO_COLUMNS_2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691200" y="475725"/>
            <a:ext cx="37674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6912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2" type="body"/>
          </p:nvPr>
        </p:nvSpPr>
        <p:spPr>
          <a:xfrm>
            <a:off x="46855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5" name="Google Shape;85;p19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9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9"/>
          <p:cNvSpPr txBox="1"/>
          <p:nvPr>
            <p:ph idx="3" type="title"/>
          </p:nvPr>
        </p:nvSpPr>
        <p:spPr>
          <a:xfrm>
            <a:off x="4685500" y="475725"/>
            <a:ext cx="37674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9" name="Google Shape;89;p19"/>
          <p:cNvSpPr/>
          <p:nvPr/>
        </p:nvSpPr>
        <p:spPr>
          <a:xfrm>
            <a:off x="48075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691200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3" name="Google Shape;93;p20"/>
          <p:cNvSpPr txBox="1"/>
          <p:nvPr>
            <p:ph idx="2" type="body"/>
          </p:nvPr>
        </p:nvSpPr>
        <p:spPr>
          <a:xfrm>
            <a:off x="3321088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5950976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5" name="Google Shape;95;p20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4 columns">
  <p:cSld name="TITLE_AND_TWO_COLUMNS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691200" y="1393425"/>
            <a:ext cx="18312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1" name="Google Shape;101;p21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21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idx="2" type="body"/>
          </p:nvPr>
        </p:nvSpPr>
        <p:spPr>
          <a:xfrm>
            <a:off x="2688175" y="1393425"/>
            <a:ext cx="18312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21"/>
          <p:cNvSpPr txBox="1"/>
          <p:nvPr>
            <p:ph idx="3" type="body"/>
          </p:nvPr>
        </p:nvSpPr>
        <p:spPr>
          <a:xfrm>
            <a:off x="4685150" y="1393425"/>
            <a:ext cx="18312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6" name="Google Shape;106;p21"/>
          <p:cNvSpPr txBox="1"/>
          <p:nvPr>
            <p:ph idx="4" type="body"/>
          </p:nvPr>
        </p:nvSpPr>
        <p:spPr>
          <a:xfrm>
            <a:off x="6682125" y="1393425"/>
            <a:ext cx="18312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09" name="Google Shape;109;p22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1" name="Google Shape;111;p22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23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457200" y="4335075"/>
            <a:ext cx="8229600" cy="70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Clr>
                <a:srgbClr val="738498"/>
              </a:buClr>
              <a:buSzPts val="1800"/>
              <a:buNone/>
              <a:defRPr sz="1800">
                <a:solidFill>
                  <a:srgbClr val="738498"/>
                </a:solidFill>
              </a:defRPr>
            </a:lvl1pPr>
          </a:lstStyle>
          <a:p/>
        </p:txBody>
      </p:sp>
      <p:sp>
        <p:nvSpPr>
          <p:cNvPr id="117" name="Google Shape;117;p24"/>
          <p:cNvSpPr/>
          <p:nvPr/>
        </p:nvSpPr>
        <p:spPr>
          <a:xfrm>
            <a:off x="3805198" y="4288942"/>
            <a:ext cx="1533600" cy="103200"/>
          </a:xfrm>
          <a:prstGeom prst="rect">
            <a:avLst/>
          </a:prstGeom>
          <a:solidFill>
            <a:srgbClr val="005F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4"/>
          <p:cNvSpPr/>
          <p:nvPr/>
        </p:nvSpPr>
        <p:spPr>
          <a:xfrm>
            <a:off x="-4" y="5040225"/>
            <a:ext cx="9144000" cy="1032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4"/>
          <p:cNvSpPr txBox="1"/>
          <p:nvPr>
            <p:ph idx="12" type="sldNum"/>
          </p:nvPr>
        </p:nvSpPr>
        <p:spPr>
          <a:xfrm>
            <a:off x="4297650" y="477748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005F85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/>
          <p:nvPr/>
        </p:nvSpPr>
        <p:spPr>
          <a:xfrm>
            <a:off x="-4" y="5040225"/>
            <a:ext cx="9144000" cy="103200"/>
          </a:xfrm>
          <a:prstGeom prst="rect">
            <a:avLst/>
          </a:prstGeom>
          <a:solidFill>
            <a:srgbClr val="6C73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297650" y="4777483"/>
            <a:ext cx="548700" cy="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>
                <a:solidFill>
                  <a:srgbClr val="FFFFFF"/>
                </a:solidFill>
              </a:defRPr>
            </a:lvl1pPr>
            <a:lvl2pPr lvl="1" rtl="0" algn="ctr">
              <a:buNone/>
              <a:defRPr>
                <a:solidFill>
                  <a:srgbClr val="FFFFFF"/>
                </a:solidFill>
              </a:defRPr>
            </a:lvl2pPr>
            <a:lvl3pPr lvl="2" rtl="0" algn="ctr">
              <a:buNone/>
              <a:defRPr>
                <a:solidFill>
                  <a:srgbClr val="FFFFFF"/>
                </a:solidFill>
              </a:defRPr>
            </a:lvl3pPr>
            <a:lvl4pPr lvl="3" rtl="0" algn="ctr">
              <a:buNone/>
              <a:defRPr>
                <a:solidFill>
                  <a:srgbClr val="FFFFFF"/>
                </a:solidFill>
              </a:defRPr>
            </a:lvl4pPr>
            <a:lvl5pPr lvl="4" rtl="0" algn="ctr">
              <a:buNone/>
              <a:defRPr>
                <a:solidFill>
                  <a:srgbClr val="FFFFFF"/>
                </a:solidFill>
              </a:defRPr>
            </a:lvl5pPr>
            <a:lvl6pPr lvl="5" rtl="0" algn="ctr">
              <a:buNone/>
              <a:defRPr>
                <a:solidFill>
                  <a:srgbClr val="FFFFFF"/>
                </a:solidFill>
              </a:defRPr>
            </a:lvl6pPr>
            <a:lvl7pPr lvl="6" rtl="0" algn="ctr">
              <a:buNone/>
              <a:defRPr>
                <a:solidFill>
                  <a:srgbClr val="FFFFFF"/>
                </a:solidFill>
              </a:defRPr>
            </a:lvl7pPr>
            <a:lvl8pPr lvl="7" rtl="0" algn="ctr">
              <a:buNone/>
              <a:defRPr>
                <a:solidFill>
                  <a:srgbClr val="FFFFFF"/>
                </a:solidFill>
              </a:defRPr>
            </a:lvl8pPr>
            <a:lvl9pPr lvl="8" rtl="0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3000"/>
              <a:buFont typeface="Montserrat"/>
              <a:buNone/>
              <a:defRPr b="1" sz="30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6C7373"/>
              </a:buClr>
              <a:buSzPts val="2400"/>
              <a:buFont typeface="Montserrat"/>
              <a:buChar char="▣"/>
              <a:defRPr sz="24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2000"/>
              <a:buFont typeface="Montserrat"/>
              <a:buChar char="□"/>
              <a:defRPr sz="20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2000"/>
              <a:buFont typeface="Montserrat"/>
              <a:buChar char="■"/>
              <a:defRPr sz="20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●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○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■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●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○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rgbClr val="6C7373"/>
              </a:buClr>
              <a:buSzPts val="1800"/>
              <a:buFont typeface="Montserrat"/>
              <a:buChar char="■"/>
              <a:defRPr sz="1800">
                <a:solidFill>
                  <a:srgbClr val="6C737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75" y="48346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b="1" sz="1200">
                <a:solidFill>
                  <a:srgbClr val="4ECDC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wustl.edu/insidesamfox/files/2019/07/Entering-and-Exiting.m4v" TargetMode="External"/><Relationship Id="rId4" Type="http://schemas.openxmlformats.org/officeDocument/2006/relationships/hyperlink" Target="https://insidesamfox.wustl.edu/items/entering-exiting-communities/" TargetMode="External"/><Relationship Id="rId5" Type="http://schemas.openxmlformats.org/officeDocument/2006/relationships/hyperlink" Target="https://insidesamfox.wustl.edu/items/representing-people-photography-visuals/" TargetMode="External"/><Relationship Id="rId6" Type="http://schemas.openxmlformats.org/officeDocument/2006/relationships/hyperlink" Target="https://insidesamfox.wustl.edu/items/representing-people-photography-visuals/" TargetMode="External"/><Relationship Id="rId7" Type="http://schemas.openxmlformats.org/officeDocument/2006/relationships/hyperlink" Target="https://insidesamfox.wustl.edu/items/site-visits/" TargetMode="External"/><Relationship Id="rId8" Type="http://schemas.openxmlformats.org/officeDocument/2006/relationships/hyperlink" Target="https://insidesamfox.wustl.edu/items/during-covid-19-field-trips-and-site-visit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5F85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ctrTitle"/>
          </p:nvPr>
        </p:nvSpPr>
        <p:spPr>
          <a:xfrm>
            <a:off x="2194450" y="1991825"/>
            <a:ext cx="62637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&amp; Exiting Communities</a:t>
            </a:r>
            <a:endParaRPr sz="1800"/>
          </a:p>
        </p:txBody>
      </p:sp>
      <p:sp>
        <p:nvSpPr>
          <p:cNvPr id="128" name="Google Shape;128;p26"/>
          <p:cNvSpPr txBox="1"/>
          <p:nvPr/>
        </p:nvSpPr>
        <p:spPr>
          <a:xfrm>
            <a:off x="1127800" y="3767725"/>
            <a:ext cx="73383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Faculty-led workshop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Interactions and Site Visits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Interactions and Site Visits</a:t>
            </a:r>
            <a:endParaRPr/>
          </a:p>
        </p:txBody>
      </p:sp>
      <p:sp>
        <p:nvSpPr>
          <p:cNvPr id="184" name="Google Shape;184;p36"/>
          <p:cNvSpPr txBox="1"/>
          <p:nvPr>
            <p:ph idx="1" type="body"/>
          </p:nvPr>
        </p:nvSpPr>
        <p:spPr>
          <a:xfrm>
            <a:off x="691200" y="1358700"/>
            <a:ext cx="8452800" cy="36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faculty member or project lead should discuss: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Expectations for interacting with the community including process, format, timing, etc.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Planned site visits, field trips, or other interactions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Safety procedures and logistics</a:t>
            </a:r>
            <a:endParaRPr i="1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/>
          <p:nvPr>
            <p:ph type="title"/>
          </p:nvPr>
        </p:nvSpPr>
        <p:spPr>
          <a:xfrm>
            <a:off x="691200" y="0"/>
            <a:ext cx="84528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Interactions and Site Visits: Discussion</a:t>
            </a:r>
            <a:endParaRPr/>
          </a:p>
        </p:txBody>
      </p:sp>
      <p:sp>
        <p:nvSpPr>
          <p:cNvPr id="190" name="Google Shape;190;p37"/>
          <p:cNvSpPr txBox="1"/>
          <p:nvPr>
            <p:ph idx="1" type="body"/>
          </p:nvPr>
        </p:nvSpPr>
        <p:spPr>
          <a:xfrm>
            <a:off x="691200" y="1358700"/>
            <a:ext cx="84528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 a collective document (such as a Google doc), write: </a:t>
            </a:r>
            <a:r>
              <a:rPr lang="en"/>
              <a:t> 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would you introduce the project to people in the community based on what you know?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preparation do you need for your interactions?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If possible, discuss as a full group, or break into smaller groups of 5-10.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Representation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9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Representation</a:t>
            </a:r>
            <a:endParaRPr/>
          </a:p>
        </p:txBody>
      </p:sp>
      <p:sp>
        <p:nvSpPr>
          <p:cNvPr id="201" name="Google Shape;201;p39"/>
          <p:cNvSpPr txBox="1"/>
          <p:nvPr>
            <p:ph idx="1" type="body"/>
          </p:nvPr>
        </p:nvSpPr>
        <p:spPr>
          <a:xfrm>
            <a:off x="691200" y="1358700"/>
            <a:ext cx="8452800" cy="36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faculty member or project lead should discuss: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are the parts of the project where images will be made or created?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Who are the people who are going to be viewing the representations?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0"/>
          <p:cNvSpPr txBox="1"/>
          <p:nvPr>
            <p:ph type="title"/>
          </p:nvPr>
        </p:nvSpPr>
        <p:spPr>
          <a:xfrm>
            <a:off x="691200" y="0"/>
            <a:ext cx="84528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Representation</a:t>
            </a:r>
            <a:r>
              <a:rPr lang="en"/>
              <a:t>: Discussion</a:t>
            </a:r>
            <a:endParaRPr/>
          </a:p>
        </p:txBody>
      </p:sp>
      <p:sp>
        <p:nvSpPr>
          <p:cNvPr id="207" name="Google Shape;207;p40"/>
          <p:cNvSpPr txBox="1"/>
          <p:nvPr>
            <p:ph idx="1" type="body"/>
          </p:nvPr>
        </p:nvSpPr>
        <p:spPr>
          <a:xfrm>
            <a:off x="691200" y="1358700"/>
            <a:ext cx="84528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Discuss: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can you </a:t>
            </a:r>
            <a:r>
              <a:rPr lang="en"/>
              <a:t>authentically</a:t>
            </a:r>
            <a:r>
              <a:rPr lang="en"/>
              <a:t> represent this community? What information do you need?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would be a successful representation of this community or group?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Suggest sharing in pairs first, and then bringing the group back together.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Reciprocal Relationships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91200" y="0"/>
            <a:ext cx="84528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Reciprocal Relationships</a:t>
            </a:r>
            <a:r>
              <a:rPr lang="en"/>
              <a:t>: Discussion</a:t>
            </a:r>
            <a:endParaRPr/>
          </a:p>
        </p:txBody>
      </p:sp>
      <p:sp>
        <p:nvSpPr>
          <p:cNvPr id="218" name="Google Shape;218;p42"/>
          <p:cNvSpPr txBox="1"/>
          <p:nvPr>
            <p:ph idx="1" type="body"/>
          </p:nvPr>
        </p:nvSpPr>
        <p:spPr>
          <a:xfrm>
            <a:off x="691200" y="1358700"/>
            <a:ext cx="84528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Discuss: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can we say thank you to our partners or community contacts?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can we represent our project going forward?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can we have a reciprocal relationship with the community?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Suggested brainstorming in small groups, and sharing out ideas to the full group.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type="ctrTitle"/>
          </p:nvPr>
        </p:nvSpPr>
        <p:spPr>
          <a:xfrm>
            <a:off x="2440200" y="2220425"/>
            <a:ext cx="60180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This workshop is meant to help guide students and faculty working on a specific engagement in a course. 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rgbClr val="C8C8C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View introduction video here</a:t>
            </a:r>
            <a:endParaRPr sz="2300">
              <a:solidFill>
                <a:srgbClr val="C8C8C8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Review the following Blue Page Guides prior to the discussion: 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C8C8C8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Entering &amp; Exiting Communities</a:t>
            </a:r>
            <a:endParaRPr sz="1400">
              <a:solidFill>
                <a:srgbClr val="C8C8C8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C8C8C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Representing</a:t>
            </a:r>
            <a:r>
              <a:rPr lang="en" sz="1400" u="sng">
                <a:solidFill>
                  <a:srgbClr val="C8C8C8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People: Photography &amp; Visuals</a:t>
            </a:r>
            <a:endParaRPr sz="1400">
              <a:solidFill>
                <a:srgbClr val="C8C8C8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C8C8C8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Site Visits</a:t>
            </a:r>
            <a:endParaRPr sz="1400">
              <a:solidFill>
                <a:srgbClr val="C8C8C8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C8C8C8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During COVID: Site Visits and Field Trips</a:t>
            </a:r>
            <a:endParaRPr sz="1400">
              <a:solidFill>
                <a:srgbClr val="C8C8C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Agenda</a:t>
            </a:r>
            <a:endParaRPr/>
          </a:p>
        </p:txBody>
      </p:sp>
      <p:sp>
        <p:nvSpPr>
          <p:cNvPr id="139" name="Google Shape;139;p28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Assumptions and context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Limitations and expectations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Interactions and site visits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Representation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Reciprocal Relationships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Assumptions and Context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Assumptions and Context</a:t>
            </a:r>
            <a:endParaRPr/>
          </a:p>
        </p:txBody>
      </p:sp>
      <p:sp>
        <p:nvSpPr>
          <p:cNvPr id="150" name="Google Shape;150;p30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faculty member or project lead should: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Discuss the history and development of the community partnerships.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have past relationships with this or similar partners looked like?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As this information is shared, students should write down 2-3 things that arise for them as questions or assumptions. </a:t>
            </a:r>
            <a:endParaRPr i="1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1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Assumptions and Context: Discussion</a:t>
            </a:r>
            <a:endParaRPr/>
          </a:p>
        </p:txBody>
      </p:sp>
      <p:sp>
        <p:nvSpPr>
          <p:cNvPr id="156" name="Google Shape;156;p31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Questions to consider: </a:t>
            </a:r>
            <a:r>
              <a:rPr lang="en"/>
              <a:t>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do you imagine this community being like? Why?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do you feel when you think about the people you’re engaging with?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Where did these ideas come from?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Ask students to share in pairs their reflections on these questions.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/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and Expectations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and Expectations</a:t>
            </a:r>
            <a:endParaRPr/>
          </a:p>
        </p:txBody>
      </p:sp>
      <p:sp>
        <p:nvSpPr>
          <p:cNvPr id="167" name="Google Shape;167;p33"/>
          <p:cNvSpPr txBox="1"/>
          <p:nvPr>
            <p:ph idx="1" type="body"/>
          </p:nvPr>
        </p:nvSpPr>
        <p:spPr>
          <a:xfrm>
            <a:off x="691200" y="1358700"/>
            <a:ext cx="7761600" cy="36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faculty member or project lead should discuss: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E</a:t>
            </a:r>
            <a:r>
              <a:rPr lang="en"/>
              <a:t>xpectations that are set with the community partner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Any collaboration agreement documents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Any previous student work completed for the partner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As this information is shared, students should write down questions that they have about expectations and goals, and barriers to those expectations and goals. </a:t>
            </a:r>
            <a:endParaRPr i="1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"/>
          <p:cNvSpPr txBox="1"/>
          <p:nvPr>
            <p:ph type="title"/>
          </p:nvPr>
        </p:nvSpPr>
        <p:spPr>
          <a:xfrm>
            <a:off x="691200" y="0"/>
            <a:ext cx="84528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and Expectations</a:t>
            </a:r>
            <a:r>
              <a:rPr lang="en"/>
              <a:t>: Discussion</a:t>
            </a:r>
            <a:endParaRPr/>
          </a:p>
        </p:txBody>
      </p:sp>
      <p:sp>
        <p:nvSpPr>
          <p:cNvPr id="173" name="Google Shape;173;p34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Questions to consider:  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What are the limitations of our group and our approach? What limitations have we experienced in the past?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▣"/>
            </a:pPr>
            <a:r>
              <a:rPr lang="en"/>
              <a:t>How can we set expectations given our limitations?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2000"/>
              <a:t>If possible, discuss as a full group, or break into smaller groups of 5-10.</a:t>
            </a:r>
            <a:r>
              <a:rPr i="1" lang="en" sz="2000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sdemon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